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sldIdLst>
    <p:sldId id="256" r:id="rId2"/>
    <p:sldId id="257" r:id="rId3"/>
    <p:sldId id="259" r:id="rId4"/>
    <p:sldId id="260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F00"/>
    <a:srgbClr val="BED500"/>
    <a:srgbClr val="A0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368F-C32D-480F-8BAF-9D85E9F4FF12}" type="doc">
      <dgm:prSet loTypeId="urn:microsoft.com/office/officeart/2005/8/layout/hierarchy1" loCatId="hierarchy" qsTypeId="urn:microsoft.com/office/officeart/2005/8/quickstyle/simple2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54DEF157-468B-4147-9863-4EBC6641C902}">
      <dgm:prSet/>
      <dgm:spPr/>
      <dgm:t>
        <a:bodyPr/>
        <a:lstStyle/>
        <a:p>
          <a:r>
            <a:rPr lang="en-US"/>
            <a:t>Feature selection methods help identify relevant and important features</a:t>
          </a:r>
        </a:p>
      </dgm:t>
    </dgm:pt>
    <dgm:pt modelId="{9584AF36-275D-47FC-B742-8007CA8588D7}" type="parTrans" cxnId="{BE5C6397-B803-4B6C-81FF-23A18D2A2E2F}">
      <dgm:prSet/>
      <dgm:spPr/>
      <dgm:t>
        <a:bodyPr/>
        <a:lstStyle/>
        <a:p>
          <a:endParaRPr lang="en-US"/>
        </a:p>
      </dgm:t>
    </dgm:pt>
    <dgm:pt modelId="{C0ECF9D8-F9F7-4D0D-A44D-F0A696257C2A}" type="sibTrans" cxnId="{BE5C6397-B803-4B6C-81FF-23A18D2A2E2F}">
      <dgm:prSet/>
      <dgm:spPr/>
      <dgm:t>
        <a:bodyPr/>
        <a:lstStyle/>
        <a:p>
          <a:endParaRPr lang="en-US"/>
        </a:p>
      </dgm:t>
    </dgm:pt>
    <dgm:pt modelId="{1F766DEB-0D41-42E2-A115-BE1F864C4C18}">
      <dgm:prSet/>
      <dgm:spPr/>
      <dgm:t>
        <a:bodyPr/>
        <a:lstStyle/>
        <a:p>
          <a:r>
            <a:rPr lang="en-US"/>
            <a:t>Addition of MFCC and Chroma features improve model</a:t>
          </a:r>
        </a:p>
      </dgm:t>
    </dgm:pt>
    <dgm:pt modelId="{C8A28F3A-996F-4798-8A74-CA5A2A083E07}" type="parTrans" cxnId="{98566788-3C55-42D4-B850-7FAE020D6E76}">
      <dgm:prSet/>
      <dgm:spPr/>
      <dgm:t>
        <a:bodyPr/>
        <a:lstStyle/>
        <a:p>
          <a:endParaRPr lang="en-US"/>
        </a:p>
      </dgm:t>
    </dgm:pt>
    <dgm:pt modelId="{E801C8C7-8FE9-4A8F-B38D-A2B85607BFF2}" type="sibTrans" cxnId="{98566788-3C55-42D4-B850-7FAE020D6E76}">
      <dgm:prSet/>
      <dgm:spPr/>
      <dgm:t>
        <a:bodyPr/>
        <a:lstStyle/>
        <a:p>
          <a:endParaRPr lang="en-US"/>
        </a:p>
      </dgm:t>
    </dgm:pt>
    <dgm:pt modelId="{D8EBD74A-D53F-4773-A5D7-E1DD65637673}">
      <dgm:prSet/>
      <dgm:spPr/>
      <dgm:t>
        <a:bodyPr/>
        <a:lstStyle/>
        <a:p>
          <a:r>
            <a:rPr lang="en-US"/>
            <a:t>RFE and Boruta methods can be used to create better predicitons for classifying music</a:t>
          </a:r>
        </a:p>
      </dgm:t>
    </dgm:pt>
    <dgm:pt modelId="{287DBB41-E7DA-402D-A44C-F718BB43A2E1}" type="parTrans" cxnId="{567FC144-B761-4CA4-B10D-9B70F7E3C8F5}">
      <dgm:prSet/>
      <dgm:spPr/>
      <dgm:t>
        <a:bodyPr/>
        <a:lstStyle/>
        <a:p>
          <a:endParaRPr lang="en-US"/>
        </a:p>
      </dgm:t>
    </dgm:pt>
    <dgm:pt modelId="{13BACF7B-6ACF-48B1-8DA0-A84ABF8190E3}" type="sibTrans" cxnId="{567FC144-B761-4CA4-B10D-9B70F7E3C8F5}">
      <dgm:prSet/>
      <dgm:spPr/>
      <dgm:t>
        <a:bodyPr/>
        <a:lstStyle/>
        <a:p>
          <a:endParaRPr lang="en-US"/>
        </a:p>
      </dgm:t>
    </dgm:pt>
    <dgm:pt modelId="{C3FE9971-83EC-7648-A85F-B3A168C812A1}" type="pres">
      <dgm:prSet presAssocID="{7F6B368F-C32D-480F-8BAF-9D85E9F4FF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65CB2-4EDC-3544-BB7C-C189DBF5006F}" type="pres">
      <dgm:prSet presAssocID="{54DEF157-468B-4147-9863-4EBC6641C902}" presName="hierRoot1" presStyleCnt="0"/>
      <dgm:spPr/>
    </dgm:pt>
    <dgm:pt modelId="{560BECD5-BB05-1A42-9B86-E7087A09E7C0}" type="pres">
      <dgm:prSet presAssocID="{54DEF157-468B-4147-9863-4EBC6641C902}" presName="composite" presStyleCnt="0"/>
      <dgm:spPr/>
    </dgm:pt>
    <dgm:pt modelId="{F88955AD-8DD9-0A4C-A839-A730324187C2}" type="pres">
      <dgm:prSet presAssocID="{54DEF157-468B-4147-9863-4EBC6641C902}" presName="background" presStyleLbl="node0" presStyleIdx="0" presStyleCnt="3"/>
      <dgm:spPr>
        <a:solidFill>
          <a:schemeClr val="accent4">
            <a:lumMod val="60000"/>
            <a:lumOff val="40000"/>
          </a:schemeClr>
        </a:solidFill>
      </dgm:spPr>
    </dgm:pt>
    <dgm:pt modelId="{48D45062-4530-3843-9AEC-B6607D56CDFF}" type="pres">
      <dgm:prSet presAssocID="{54DEF157-468B-4147-9863-4EBC6641C902}" presName="text" presStyleLbl="fgAcc0" presStyleIdx="0" presStyleCnt="3">
        <dgm:presLayoutVars>
          <dgm:chPref val="3"/>
        </dgm:presLayoutVars>
      </dgm:prSet>
      <dgm:spPr/>
    </dgm:pt>
    <dgm:pt modelId="{BCC976B0-B1F3-F542-8A6E-7469030F7A63}" type="pres">
      <dgm:prSet presAssocID="{54DEF157-468B-4147-9863-4EBC6641C902}" presName="hierChild2" presStyleCnt="0"/>
      <dgm:spPr/>
    </dgm:pt>
    <dgm:pt modelId="{9DED46B0-DB3A-3C48-9B97-82798CC9DE31}" type="pres">
      <dgm:prSet presAssocID="{1F766DEB-0D41-42E2-A115-BE1F864C4C18}" presName="hierRoot1" presStyleCnt="0"/>
      <dgm:spPr/>
    </dgm:pt>
    <dgm:pt modelId="{059F541E-461A-3840-981B-7C85795829EB}" type="pres">
      <dgm:prSet presAssocID="{1F766DEB-0D41-42E2-A115-BE1F864C4C18}" presName="composite" presStyleCnt="0"/>
      <dgm:spPr/>
    </dgm:pt>
    <dgm:pt modelId="{752D34FD-4D1B-B942-B8BE-4BE401FA1C86}" type="pres">
      <dgm:prSet presAssocID="{1F766DEB-0D41-42E2-A115-BE1F864C4C18}" presName="background" presStyleLbl="node0" presStyleIdx="1" presStyleCnt="3"/>
      <dgm:spPr>
        <a:solidFill>
          <a:schemeClr val="accent4">
            <a:lumMod val="60000"/>
            <a:lumOff val="40000"/>
          </a:schemeClr>
        </a:solidFill>
      </dgm:spPr>
    </dgm:pt>
    <dgm:pt modelId="{6A3642BF-42C9-1747-8F44-9E3CBDC8FBFA}" type="pres">
      <dgm:prSet presAssocID="{1F766DEB-0D41-42E2-A115-BE1F864C4C18}" presName="text" presStyleLbl="fgAcc0" presStyleIdx="1" presStyleCnt="3">
        <dgm:presLayoutVars>
          <dgm:chPref val="3"/>
        </dgm:presLayoutVars>
      </dgm:prSet>
      <dgm:spPr/>
    </dgm:pt>
    <dgm:pt modelId="{F3330ABA-7139-0344-93EF-F2E61593535E}" type="pres">
      <dgm:prSet presAssocID="{1F766DEB-0D41-42E2-A115-BE1F864C4C18}" presName="hierChild2" presStyleCnt="0"/>
      <dgm:spPr/>
    </dgm:pt>
    <dgm:pt modelId="{D4F9435B-471A-BF47-8A14-0E61F1089A4B}" type="pres">
      <dgm:prSet presAssocID="{D8EBD74A-D53F-4773-A5D7-E1DD65637673}" presName="hierRoot1" presStyleCnt="0"/>
      <dgm:spPr/>
    </dgm:pt>
    <dgm:pt modelId="{3087118F-5910-F64E-8448-CBAF9CE74B3A}" type="pres">
      <dgm:prSet presAssocID="{D8EBD74A-D53F-4773-A5D7-E1DD65637673}" presName="composite" presStyleCnt="0"/>
      <dgm:spPr/>
    </dgm:pt>
    <dgm:pt modelId="{E37FE326-E7C5-AE4F-BB8A-937423F2C9A3}" type="pres">
      <dgm:prSet presAssocID="{D8EBD74A-D53F-4773-A5D7-E1DD65637673}" presName="background" presStyleLbl="node0" presStyleIdx="2" presStyleCnt="3"/>
      <dgm:spPr>
        <a:solidFill>
          <a:schemeClr val="accent4">
            <a:lumMod val="60000"/>
            <a:lumOff val="40000"/>
          </a:schemeClr>
        </a:solidFill>
      </dgm:spPr>
    </dgm:pt>
    <dgm:pt modelId="{01C90EE4-3835-0549-85CD-E38E374A18A1}" type="pres">
      <dgm:prSet presAssocID="{D8EBD74A-D53F-4773-A5D7-E1DD65637673}" presName="text" presStyleLbl="fgAcc0" presStyleIdx="2" presStyleCnt="3">
        <dgm:presLayoutVars>
          <dgm:chPref val="3"/>
        </dgm:presLayoutVars>
      </dgm:prSet>
      <dgm:spPr/>
    </dgm:pt>
    <dgm:pt modelId="{21C87366-1715-C845-BB57-55F7FC601DF0}" type="pres">
      <dgm:prSet presAssocID="{D8EBD74A-D53F-4773-A5D7-E1DD65637673}" presName="hierChild2" presStyleCnt="0"/>
      <dgm:spPr/>
    </dgm:pt>
  </dgm:ptLst>
  <dgm:cxnLst>
    <dgm:cxn modelId="{567FC144-B761-4CA4-B10D-9B70F7E3C8F5}" srcId="{7F6B368F-C32D-480F-8BAF-9D85E9F4FF12}" destId="{D8EBD74A-D53F-4773-A5D7-E1DD65637673}" srcOrd="2" destOrd="0" parTransId="{287DBB41-E7DA-402D-A44C-F718BB43A2E1}" sibTransId="{13BACF7B-6ACF-48B1-8DA0-A84ABF8190E3}"/>
    <dgm:cxn modelId="{98566788-3C55-42D4-B850-7FAE020D6E76}" srcId="{7F6B368F-C32D-480F-8BAF-9D85E9F4FF12}" destId="{1F766DEB-0D41-42E2-A115-BE1F864C4C18}" srcOrd="1" destOrd="0" parTransId="{C8A28F3A-996F-4798-8A74-CA5A2A083E07}" sibTransId="{E801C8C7-8FE9-4A8F-B38D-A2B85607BFF2}"/>
    <dgm:cxn modelId="{4682B694-2C96-244D-8071-25B10AA98524}" type="presOf" srcId="{1F766DEB-0D41-42E2-A115-BE1F864C4C18}" destId="{6A3642BF-42C9-1747-8F44-9E3CBDC8FBFA}" srcOrd="0" destOrd="0" presId="urn:microsoft.com/office/officeart/2005/8/layout/hierarchy1"/>
    <dgm:cxn modelId="{BE5C6397-B803-4B6C-81FF-23A18D2A2E2F}" srcId="{7F6B368F-C32D-480F-8BAF-9D85E9F4FF12}" destId="{54DEF157-468B-4147-9863-4EBC6641C902}" srcOrd="0" destOrd="0" parTransId="{9584AF36-275D-47FC-B742-8007CA8588D7}" sibTransId="{C0ECF9D8-F9F7-4D0D-A44D-F0A696257C2A}"/>
    <dgm:cxn modelId="{C98F43D9-A3A6-C14C-BC3F-B442BD7E75B8}" type="presOf" srcId="{54DEF157-468B-4147-9863-4EBC6641C902}" destId="{48D45062-4530-3843-9AEC-B6607D56CDFF}" srcOrd="0" destOrd="0" presId="urn:microsoft.com/office/officeart/2005/8/layout/hierarchy1"/>
    <dgm:cxn modelId="{704397EC-D495-0247-B506-33A4C9501021}" type="presOf" srcId="{7F6B368F-C32D-480F-8BAF-9D85E9F4FF12}" destId="{C3FE9971-83EC-7648-A85F-B3A168C812A1}" srcOrd="0" destOrd="0" presId="urn:microsoft.com/office/officeart/2005/8/layout/hierarchy1"/>
    <dgm:cxn modelId="{4DB3A6FD-CDB6-7248-8CE3-6A3502CC81C7}" type="presOf" srcId="{D8EBD74A-D53F-4773-A5D7-E1DD65637673}" destId="{01C90EE4-3835-0549-85CD-E38E374A18A1}" srcOrd="0" destOrd="0" presId="urn:microsoft.com/office/officeart/2005/8/layout/hierarchy1"/>
    <dgm:cxn modelId="{52EC4E06-51B6-B449-B0AC-8099ED666912}" type="presParOf" srcId="{C3FE9971-83EC-7648-A85F-B3A168C812A1}" destId="{A4765CB2-4EDC-3544-BB7C-C189DBF5006F}" srcOrd="0" destOrd="0" presId="urn:microsoft.com/office/officeart/2005/8/layout/hierarchy1"/>
    <dgm:cxn modelId="{0A797299-F024-444D-8A0B-68D4BD66F538}" type="presParOf" srcId="{A4765CB2-4EDC-3544-BB7C-C189DBF5006F}" destId="{560BECD5-BB05-1A42-9B86-E7087A09E7C0}" srcOrd="0" destOrd="0" presId="urn:microsoft.com/office/officeart/2005/8/layout/hierarchy1"/>
    <dgm:cxn modelId="{403B1A3A-CE7E-1242-8BE4-44DF1D41C7DE}" type="presParOf" srcId="{560BECD5-BB05-1A42-9B86-E7087A09E7C0}" destId="{F88955AD-8DD9-0A4C-A839-A730324187C2}" srcOrd="0" destOrd="0" presId="urn:microsoft.com/office/officeart/2005/8/layout/hierarchy1"/>
    <dgm:cxn modelId="{47D28DC8-AE34-9B43-95FA-E1E004AADFB4}" type="presParOf" srcId="{560BECD5-BB05-1A42-9B86-E7087A09E7C0}" destId="{48D45062-4530-3843-9AEC-B6607D56CDFF}" srcOrd="1" destOrd="0" presId="urn:microsoft.com/office/officeart/2005/8/layout/hierarchy1"/>
    <dgm:cxn modelId="{0615ED4D-1B2C-7048-904D-A70465966E73}" type="presParOf" srcId="{A4765CB2-4EDC-3544-BB7C-C189DBF5006F}" destId="{BCC976B0-B1F3-F542-8A6E-7469030F7A63}" srcOrd="1" destOrd="0" presId="urn:microsoft.com/office/officeart/2005/8/layout/hierarchy1"/>
    <dgm:cxn modelId="{8764978C-FA8E-F949-A8B0-AF6B32B03B51}" type="presParOf" srcId="{C3FE9971-83EC-7648-A85F-B3A168C812A1}" destId="{9DED46B0-DB3A-3C48-9B97-82798CC9DE31}" srcOrd="1" destOrd="0" presId="urn:microsoft.com/office/officeart/2005/8/layout/hierarchy1"/>
    <dgm:cxn modelId="{76E92880-5245-034B-91A1-7FF20A1E2F95}" type="presParOf" srcId="{9DED46B0-DB3A-3C48-9B97-82798CC9DE31}" destId="{059F541E-461A-3840-981B-7C85795829EB}" srcOrd="0" destOrd="0" presId="urn:microsoft.com/office/officeart/2005/8/layout/hierarchy1"/>
    <dgm:cxn modelId="{04049B7B-A5C8-944B-9A01-5992AF59B59D}" type="presParOf" srcId="{059F541E-461A-3840-981B-7C85795829EB}" destId="{752D34FD-4D1B-B942-B8BE-4BE401FA1C86}" srcOrd="0" destOrd="0" presId="urn:microsoft.com/office/officeart/2005/8/layout/hierarchy1"/>
    <dgm:cxn modelId="{EDA76CEB-876F-1345-B725-29E9B6D88FC6}" type="presParOf" srcId="{059F541E-461A-3840-981B-7C85795829EB}" destId="{6A3642BF-42C9-1747-8F44-9E3CBDC8FBFA}" srcOrd="1" destOrd="0" presId="urn:microsoft.com/office/officeart/2005/8/layout/hierarchy1"/>
    <dgm:cxn modelId="{2CF28A59-BBD5-E64F-A8AF-9F05D602D784}" type="presParOf" srcId="{9DED46B0-DB3A-3C48-9B97-82798CC9DE31}" destId="{F3330ABA-7139-0344-93EF-F2E61593535E}" srcOrd="1" destOrd="0" presId="urn:microsoft.com/office/officeart/2005/8/layout/hierarchy1"/>
    <dgm:cxn modelId="{02E67A34-1FBA-B94C-928E-E9B085B39C87}" type="presParOf" srcId="{C3FE9971-83EC-7648-A85F-B3A168C812A1}" destId="{D4F9435B-471A-BF47-8A14-0E61F1089A4B}" srcOrd="2" destOrd="0" presId="urn:microsoft.com/office/officeart/2005/8/layout/hierarchy1"/>
    <dgm:cxn modelId="{B3DED8C5-CD92-FD46-A850-D604A54E7749}" type="presParOf" srcId="{D4F9435B-471A-BF47-8A14-0E61F1089A4B}" destId="{3087118F-5910-F64E-8448-CBAF9CE74B3A}" srcOrd="0" destOrd="0" presId="urn:microsoft.com/office/officeart/2005/8/layout/hierarchy1"/>
    <dgm:cxn modelId="{9AF1DDA0-FCEF-3544-9C45-87E945931E97}" type="presParOf" srcId="{3087118F-5910-F64E-8448-CBAF9CE74B3A}" destId="{E37FE326-E7C5-AE4F-BB8A-937423F2C9A3}" srcOrd="0" destOrd="0" presId="urn:microsoft.com/office/officeart/2005/8/layout/hierarchy1"/>
    <dgm:cxn modelId="{2FC9E74D-1AD6-614B-AF43-4CD8ECC20896}" type="presParOf" srcId="{3087118F-5910-F64E-8448-CBAF9CE74B3A}" destId="{01C90EE4-3835-0549-85CD-E38E374A18A1}" srcOrd="1" destOrd="0" presId="urn:microsoft.com/office/officeart/2005/8/layout/hierarchy1"/>
    <dgm:cxn modelId="{39C509DF-3FD7-B74B-95B6-EC64CA4E1A80}" type="presParOf" srcId="{D4F9435B-471A-BF47-8A14-0E61F1089A4B}" destId="{21C87366-1715-C845-BB57-55F7FC601DF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955AD-8DD9-0A4C-A839-A730324187C2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D45062-4530-3843-9AEC-B6607D56CDFF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selection methods help identify relevant and important features</a:t>
          </a:r>
        </a:p>
      </dsp:txBody>
      <dsp:txXfrm>
        <a:off x="383617" y="1447754"/>
        <a:ext cx="2847502" cy="1768010"/>
      </dsp:txXfrm>
    </dsp:sp>
    <dsp:sp modelId="{752D34FD-4D1B-B942-B8BE-4BE401FA1C86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3642BF-42C9-1747-8F44-9E3CBDC8FBFA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Addition of MFCC and Chroma features improve model</a:t>
          </a:r>
        </a:p>
      </dsp:txBody>
      <dsp:txXfrm>
        <a:off x="3998355" y="1447754"/>
        <a:ext cx="2847502" cy="1768010"/>
      </dsp:txXfrm>
    </dsp:sp>
    <dsp:sp modelId="{E37FE326-E7C5-AE4F-BB8A-937423F2C9A3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C90EE4-3835-0549-85CD-E38E374A18A1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RFE and Boruta methods can be used to create better predicitons for classifying music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9FE2-D891-33DF-33B3-FBA677552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74BA6-2D71-331A-4E13-885719BB4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49604-5A62-76D7-37DA-292ED258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35571-E758-494F-6BA3-7E9D28AD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17311-98C1-2666-ADAB-C9582014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1C26-259B-184E-3DB0-90CEB1B7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4A909-83B3-7E80-76B6-30B47D9F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69EC-66F6-1C3A-0789-117AA2B1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E9125-A6C4-2C90-3E16-D65708E9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B7F87-4144-C200-8212-1E709FC0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84575-0A5B-7ACD-6CD6-3A644CCE2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835EE-6BC5-6978-7DC1-07D7903E0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0E91-0435-2A07-521D-F4C5CE6E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5545D-0191-42DE-8B80-092161F0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6983-460D-E3E8-2150-87CB5CB0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7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D5B2-0233-E495-6F38-B647A814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71F1-06B5-DFB3-A0D4-E84C60068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568E8-0184-DD83-7CAA-B70F132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78BE-A8E8-FF2F-DCAB-9980654D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46303-339B-1A16-98C8-26D17FD9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4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14F-C3F0-94C3-2CCC-3796BF3F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D74EC-D787-65E3-2122-6D96B9B1E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F783-3070-B4E3-131F-4F860CEC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4E836-F2C6-8FF3-B713-E80E7F7B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9E36-384B-3960-E4B5-73988AE7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21D6-6BCC-DB60-F104-8DDEFAA3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6464-F34C-72B2-F702-63A167FF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CA540-8EB1-E9DA-2CE2-34E2E8F0E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6529A-D857-BC4E-9F9C-D6A2462B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CF92D-6133-5710-AE02-A642FB4F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B3D05-743A-7738-0F3D-5D8098D2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04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5E9C-DD2E-892C-0B3C-18A38AF5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FB24A-56B2-116F-593E-F4F020E5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ECA26-4E75-F503-EAD1-49F1335C5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F787A-1663-58B0-1D1B-216B59D1B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1C528-CD38-B21C-911E-0B9171A8B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DE34F-7E82-ADD7-E804-C56BE1AD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BC425-3377-8EB3-9F8A-271672DD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3542A-DF89-32EC-4914-81485EDD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70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26FE-FEF1-8DC6-C504-15F3009A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5C4243-E640-259A-96A0-1DEA1B21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3FB0B-7B0B-CFDB-4C3B-F42B2622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73B3F-696D-35E3-9378-F9C4D565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FC1-F8EC-D833-1BB2-130A3F85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8F892-6F32-4098-41DC-EAA85AD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92BEB-584C-3801-ECCA-5E65755F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E050-7463-0C0A-CC16-F498EBD8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3B6F-C912-6DB7-02DD-22917A67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1C840-B829-7F20-3170-526D09598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0E9E-23C1-1A8A-AE02-16ACAFB11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7050D-9B0A-D964-2BCC-A9FFAA10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F241F-B370-E4F1-4AFB-23CB9C54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2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866F-377F-56AC-88BB-C70E3367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69DE3A-E284-90B7-3305-DB7F8F250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D319C-F37D-93A4-434B-931ED4D1B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B8084-705F-9E1C-559B-84653657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8A750-38C4-D331-A539-F54E2E8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88E6E-5E64-D3FB-F47B-B84B5F88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D28B6-1BFB-0B76-6947-0F90C705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AD6A2-05BA-5FF5-2817-7C00575E6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EC3F-698F-8091-987F-BE0E77118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61FA8-AA50-C145-8C92-BC55DBDF236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41BC5-4F79-C354-9D47-C98E96CE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6B6DB-6E88-286F-2A44-27728B39B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89BC-BBE9-134A-A4E6-9663CF5BF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D5815-0559-CE22-EBF2-A2506D154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2" y="900825"/>
            <a:ext cx="5309140" cy="2838938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Feature Selection </a:t>
            </a:r>
            <a:r>
              <a:rPr lang="en-US" sz="4800" b="1" dirty="0">
                <a:solidFill>
                  <a:srgbClr val="FFFFFF"/>
                </a:solidFill>
              </a:rPr>
              <a:t>Methods for Music Genre Classification Models</a:t>
            </a:r>
            <a:br>
              <a:rPr lang="en-US" sz="4800" b="1" dirty="0">
                <a:solidFill>
                  <a:srgbClr val="FFFFFF"/>
                </a:solidFill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89201-A4E8-0DE0-6049-ACB2A2009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4"/>
            <a:ext cx="4517954" cy="119812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Anshul Hallur</a:t>
            </a:r>
          </a:p>
        </p:txBody>
      </p:sp>
      <p:sp>
        <p:nvSpPr>
          <p:cNvPr id="29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5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F2A757D2-3E95-145F-54EB-179ABC140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" r="13889" b="-1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137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C0380-C8FE-7D2A-FFE4-421508ED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Discussion cont’d.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3DE5-7B71-CDDF-0B8E-01490275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Feature Selection</a:t>
            </a:r>
          </a:p>
          <a:p>
            <a:endParaRPr lang="en-US" sz="2200" dirty="0"/>
          </a:p>
          <a:p>
            <a:r>
              <a:rPr lang="en-US" sz="2200" b="1" dirty="0"/>
              <a:t>Tempo</a:t>
            </a:r>
            <a:r>
              <a:rPr lang="en-US" sz="2200" dirty="0"/>
              <a:t>: Measures the speed or pace of an audio file</a:t>
            </a:r>
          </a:p>
          <a:p>
            <a:r>
              <a:rPr lang="en-US" sz="2200" b="1" dirty="0"/>
              <a:t>Spectral Centroid</a:t>
            </a:r>
            <a:r>
              <a:rPr lang="en-US" sz="2200" dirty="0"/>
              <a:t>: Distinguishes between different types of bright or dull sounds</a:t>
            </a:r>
          </a:p>
          <a:p>
            <a:r>
              <a:rPr lang="en-US" sz="2200" b="1" dirty="0"/>
              <a:t>MFCC</a:t>
            </a:r>
            <a:r>
              <a:rPr lang="en-US" sz="2200" dirty="0"/>
              <a:t> : Short-term spectral shape of a sound signal</a:t>
            </a:r>
          </a:p>
          <a:p>
            <a:r>
              <a:rPr lang="en-US" sz="2200" b="1" dirty="0"/>
              <a:t>Chroma </a:t>
            </a:r>
            <a:r>
              <a:rPr lang="en-US" sz="2200" dirty="0"/>
              <a:t>: The pitch content of a sound signal in audio files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28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6760E-D1D5-8BA2-837C-45A7D2AD5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Discussion cont’d.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FC53-66B9-C529-2D0B-712C56E80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700" b="1" dirty="0"/>
              <a:t>Limitations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Large dataset (computationally expensive)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Extraction process included limited set of features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Imputation methods instead of using “</a:t>
            </a:r>
            <a:r>
              <a:rPr lang="en-US" sz="2000" dirty="0" err="1"/>
              <a:t>na.omit</a:t>
            </a:r>
            <a:r>
              <a:rPr lang="en-US" sz="2000" dirty="0"/>
              <a:t>”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Include hyperparameter tuning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Ensemble methods could improve performance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Use advanced techniques, such as deep learning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31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EB2B-E3C8-EFDE-3A79-66D37C03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Conclusion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E4BBB6-7D92-C25E-8147-72D59E780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2541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5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9">
            <a:extLst>
              <a:ext uri="{FF2B5EF4-FFF2-40B4-BE49-F238E27FC236}">
                <a16:creationId xmlns:a16="http://schemas.microsoft.com/office/drawing/2014/main" id="{647330B4-3462-4C6F-829B-B6D179FD2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014790E4-7963-8053-5FAC-A7238E6B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6259" b="947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BD4A1-5F75-9746-2B48-8DE47C58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3" y="2271449"/>
            <a:ext cx="6347918" cy="3670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  <a:latin typeface="Copperplate" panose="02000504000000020004" pitchFamily="2" charset="77"/>
              </a:rPr>
              <a:t>Thank you for listening!</a:t>
            </a:r>
          </a:p>
        </p:txBody>
      </p:sp>
      <p:cxnSp>
        <p:nvCxnSpPr>
          <p:cNvPr id="45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20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B3BD6-CB1E-07E2-CDC5-37C1ADC5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/>
              <a:t>Introduction</a:t>
            </a:r>
            <a:r>
              <a:rPr lang="en-US" sz="4000" b="1" dirty="0"/>
              <a:t> 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9049B-104C-633A-B6D0-47361C700D4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Classifying music is still an ongoing process that has not been perfected.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Music Genre Classification models analyze various features of the music and identify patterns that are representative of a particular genre.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Problems to solve in current models include: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Subjective evaluation of the genre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Not able to keep up with new genres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Not identifying the correct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potify launches new charts site with expanded popularity rankings - CNET">
            <a:extLst>
              <a:ext uri="{FF2B5EF4-FFF2-40B4-BE49-F238E27FC236}">
                <a16:creationId xmlns:a16="http://schemas.microsoft.com/office/drawing/2014/main" id="{8EAC9747-89BF-3FC9-0A95-CFB477ECD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 r="9537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0" name="Rectangle 310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13" name="Rectangle 31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Rectangle 31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Rectangle 31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7" name="Rectangle 31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B3BD6-CB1E-07E2-CDC5-37C1ADC5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cont’d.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9049B-104C-633A-B6D0-47361C700D4D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Previous research explored three main approaches to music genre classification :-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sz="1700" dirty="0"/>
              <a:t>Content based traditional machine learning models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sz="1700" dirty="0"/>
              <a:t>CNN’s</a:t>
            </a:r>
          </a:p>
          <a:p>
            <a:pPr marL="514350" lvl="1" indent="-285750">
              <a:buFont typeface="Courier New" panose="02070309020205020404" pitchFamily="49" charset="0"/>
              <a:buChar char="o"/>
            </a:pPr>
            <a:r>
              <a:rPr lang="en-US" sz="1700" dirty="0"/>
              <a:t>RNN’s</a:t>
            </a:r>
            <a:br>
              <a:rPr lang="en-US" sz="1700" dirty="0"/>
            </a:br>
            <a:endParaRPr lang="en-US" sz="1700" dirty="0"/>
          </a:p>
          <a:p>
            <a:r>
              <a:rPr lang="en-US" sz="1700" dirty="0"/>
              <a:t>Feature selection methods such as RFE and Boruta help identify important underlying features and help in reducing the number of features and selecting the most relevant ones.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cursive feature elimination procedure">
            <a:extLst>
              <a:ext uri="{FF2B5EF4-FFF2-40B4-BE49-F238E27FC236}">
                <a16:creationId xmlns:a16="http://schemas.microsoft.com/office/drawing/2014/main" id="{857B1FF5-CA32-ED41-C7D1-2686A39AD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r="10490" b="2"/>
          <a:stretch/>
        </p:blipFill>
        <p:spPr bwMode="auto">
          <a:xfrm>
            <a:off x="6923810" y="2058189"/>
            <a:ext cx="4222479" cy="29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Straight Connector 31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00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07E6F-7CEC-4822-6D15-2AA3E22E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09" y="568711"/>
            <a:ext cx="507666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u="sng" kern="1200" dirty="0">
                <a:latin typeface="+mj-lt"/>
                <a:ea typeface="+mj-ea"/>
                <a:cs typeface="+mj-cs"/>
              </a:rPr>
              <a:t>Methods and Materials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19">
            <a:extLst>
              <a:ext uri="{FF2B5EF4-FFF2-40B4-BE49-F238E27FC236}">
                <a16:creationId xmlns:a16="http://schemas.microsoft.com/office/drawing/2014/main" id="{6AB387D0-60F3-F81C-EE40-B079C6CE5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33" y="2574017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400" dirty="0"/>
              <a:t>Download GTZAN dataset</a:t>
            </a:r>
          </a:p>
          <a:p>
            <a:r>
              <a:rPr lang="en-US" sz="1400" dirty="0"/>
              <a:t>Create "</a:t>
            </a:r>
            <a:r>
              <a:rPr lang="en-US" sz="1400" dirty="0" err="1"/>
              <a:t>music_data</a:t>
            </a:r>
            <a:r>
              <a:rPr lang="en-US" sz="1400" dirty="0"/>
              <a:t>" </a:t>
            </a:r>
            <a:r>
              <a:rPr lang="en-US" sz="1400" dirty="0" err="1"/>
              <a:t>dataframe</a:t>
            </a:r>
            <a:r>
              <a:rPr lang="en-US" sz="1400" dirty="0"/>
              <a:t> and extract tempo and spectral centroid features</a:t>
            </a:r>
          </a:p>
          <a:p>
            <a:r>
              <a:rPr lang="en-US" sz="1400" dirty="0"/>
              <a:t>Run models Logistic Regression, Random Forest,          k-Nearest Neighbors (</a:t>
            </a:r>
            <a:r>
              <a:rPr lang="en-US" sz="1400" dirty="0" err="1"/>
              <a:t>kNN</a:t>
            </a:r>
            <a:r>
              <a:rPr lang="en-US" sz="1400" dirty="0"/>
              <a:t>)</a:t>
            </a:r>
          </a:p>
          <a:p>
            <a:r>
              <a:rPr lang="en-US" sz="1400" dirty="0"/>
              <a:t>Perform RFE using random forest model for tempo and spectral centroid features.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E0B9114-9413-E0A5-C895-268C1B2F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35" y="650494"/>
            <a:ext cx="4272623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9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07E6F-7CEC-4822-6D15-2AA3E22E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Methods cont’d.</a:t>
            </a:r>
            <a:endParaRPr lang="en-US" sz="4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19">
            <a:extLst>
              <a:ext uri="{FF2B5EF4-FFF2-40B4-BE49-F238E27FC236}">
                <a16:creationId xmlns:a16="http://schemas.microsoft.com/office/drawing/2014/main" id="{6AB387D0-60F3-F81C-EE40-B079C6CE5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Incorporate MFCC and Chroma features</a:t>
            </a:r>
          </a:p>
          <a:p>
            <a:r>
              <a:rPr lang="en-US" sz="1700" dirty="0"/>
              <a:t>Calculate MFCC and Chroma features</a:t>
            </a:r>
          </a:p>
          <a:p>
            <a:r>
              <a:rPr lang="en-US" sz="1700" dirty="0"/>
              <a:t>Add features to </a:t>
            </a:r>
            <a:r>
              <a:rPr lang="en-US" sz="1700" dirty="0" err="1"/>
              <a:t>feature_data</a:t>
            </a:r>
            <a:r>
              <a:rPr lang="en-US" sz="1700" dirty="0"/>
              <a:t> </a:t>
            </a:r>
          </a:p>
          <a:p>
            <a:r>
              <a:rPr lang="en-US" sz="1700" dirty="0"/>
              <a:t>Perform RFE with MFCC and Chroma features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79A926-9CB2-2D72-9441-9AD5A025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955833"/>
            <a:ext cx="5628018" cy="47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3FC4B-5D3E-FEC7-091F-55DEB861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Methods cont’d.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0DD285-039D-3284-7EB4-DF11E8200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Split updated data into training and test sets (70/30)</a:t>
            </a:r>
          </a:p>
          <a:p>
            <a:r>
              <a:rPr lang="en-US" sz="1700" dirty="0"/>
              <a:t>Train and evaluate models again with MFCC and Chroma features</a:t>
            </a:r>
          </a:p>
          <a:p>
            <a:r>
              <a:rPr lang="en-US" sz="1700" dirty="0"/>
              <a:t>Create "</a:t>
            </a:r>
            <a:r>
              <a:rPr lang="en-US" sz="1700" dirty="0" err="1"/>
              <a:t>new_feature_data</a:t>
            </a:r>
            <a:r>
              <a:rPr lang="en-US" sz="1700" dirty="0"/>
              <a:t>" </a:t>
            </a:r>
            <a:r>
              <a:rPr lang="en-US" sz="1700" dirty="0" err="1"/>
              <a:t>dataframe</a:t>
            </a:r>
            <a:endParaRPr lang="en-US" sz="1700" dirty="0"/>
          </a:p>
          <a:p>
            <a:r>
              <a:rPr lang="en-US" sz="1700" dirty="0"/>
              <a:t>Perform Boruta feature selection</a:t>
            </a:r>
          </a:p>
          <a:p>
            <a:endParaRPr lang="en-US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3CF68E1-1497-0DC9-C2F9-8C3D1FE6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97530"/>
            <a:ext cx="5628018" cy="36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F6E2-A84B-7A8F-75CD-28BD975B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Results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6B9354E-8F52-2680-59F5-93770CC4C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015" y="1745683"/>
            <a:ext cx="9474200" cy="19685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42F7E28-5F45-A509-C09A-33135259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15" y="4128067"/>
            <a:ext cx="9517969" cy="20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2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B8248-A73A-92EB-4990-FD4CF9EA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Results cont’d.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1EF88C-6AEC-A5CD-D3CA-136B9E21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Boruta method deemed “tempo” as unimportant</a:t>
            </a:r>
          </a:p>
          <a:p>
            <a:r>
              <a:rPr lang="en-US" sz="1700" dirty="0"/>
              <a:t>Boruta method highlighted </a:t>
            </a:r>
            <a:r>
              <a:rPr lang="en-US" sz="1700" dirty="0" err="1"/>
              <a:t>mean_chroma</a:t>
            </a:r>
            <a:r>
              <a:rPr lang="en-US" sz="1700" dirty="0"/>
              <a:t>, </a:t>
            </a:r>
            <a:r>
              <a:rPr lang="en-US" sz="1700" dirty="0" err="1"/>
              <a:t>mean_mfcc</a:t>
            </a:r>
            <a:r>
              <a:rPr lang="en-US" sz="1700" dirty="0"/>
              <a:t>, and </a:t>
            </a:r>
            <a:r>
              <a:rPr lang="en-US" sz="1700" dirty="0" err="1"/>
              <a:t>spectral_centroid</a:t>
            </a:r>
            <a:r>
              <a:rPr lang="en-US" sz="1700" dirty="0"/>
              <a:t> as important</a:t>
            </a:r>
          </a:p>
          <a:p>
            <a:r>
              <a:rPr lang="en-US" sz="1700" dirty="0"/>
              <a:t>”Spectral Centroid” feature importance consistent with both methods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A7EBF0CD-EB98-1E93-9FC6-BF644464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99" b="2"/>
          <a:stretch/>
        </p:blipFill>
        <p:spPr>
          <a:xfrm>
            <a:off x="5815229" y="799034"/>
            <a:ext cx="583250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2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ADB1A-41AF-C799-4489-5D045C12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F830-4424-DAB4-D30C-1F12E93B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Main takeaways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Addition of MFCC and Chroma improved performance of all 3 models</a:t>
            </a:r>
          </a:p>
          <a:p>
            <a:endParaRPr lang="en-US" dirty="0"/>
          </a:p>
          <a:p>
            <a:r>
              <a:rPr lang="en-US" dirty="0"/>
              <a:t>Boruta method was more consistent with our initial results of model performance.</a:t>
            </a:r>
          </a:p>
          <a:p>
            <a:endParaRPr lang="en-US" dirty="0"/>
          </a:p>
          <a:p>
            <a:r>
              <a:rPr lang="en-US" dirty="0"/>
              <a:t>Compared to similar studies, </a:t>
            </a:r>
            <a:r>
              <a:rPr lang="en-US" dirty="0" err="1"/>
              <a:t>kNN</a:t>
            </a:r>
            <a:r>
              <a:rPr lang="en-US" dirty="0"/>
              <a:t> performance achieved similar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6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437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Baskerville</vt:lpstr>
      <vt:lpstr>Calibri</vt:lpstr>
      <vt:lpstr>Calibri Light</vt:lpstr>
      <vt:lpstr>Copperplate</vt:lpstr>
      <vt:lpstr>Courier New</vt:lpstr>
      <vt:lpstr>Office Theme</vt:lpstr>
      <vt:lpstr>Feature Selection Methods for Music Genre Classification Models </vt:lpstr>
      <vt:lpstr>Introduction </vt:lpstr>
      <vt:lpstr>Introduction cont’d.</vt:lpstr>
      <vt:lpstr>Methods and Materials</vt:lpstr>
      <vt:lpstr>Methods cont’d.</vt:lpstr>
      <vt:lpstr>Methods cont’d.</vt:lpstr>
      <vt:lpstr>Results</vt:lpstr>
      <vt:lpstr>Results cont’d.</vt:lpstr>
      <vt:lpstr>Discussion</vt:lpstr>
      <vt:lpstr>Discussion cont’d.</vt:lpstr>
      <vt:lpstr>Discussion cont’d.</vt:lpstr>
      <vt:lpstr>Conclusion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selection for music genre classification models</dc:title>
  <dc:creator>Hallur, Anshul Sandeep - (ahallur)</dc:creator>
  <cp:lastModifiedBy>Hallur, Anshul Sandeep - (ahallur)</cp:lastModifiedBy>
  <cp:revision>10</cp:revision>
  <dcterms:created xsi:type="dcterms:W3CDTF">2023-05-03T00:25:48Z</dcterms:created>
  <dcterms:modified xsi:type="dcterms:W3CDTF">2023-05-04T05:49:54Z</dcterms:modified>
</cp:coreProperties>
</file>